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34475" cy="12179300" type="ledger"/>
  <p:notesSz cx="7010400" cy="9296400"/>
  <p:defaultTextStyle>
    <a:defPPr>
      <a:defRPr lang="en-US"/>
    </a:defPPr>
    <a:lvl1pPr marL="0" algn="l" defTabSz="1217906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8953" algn="l" defTabSz="1217906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7906" algn="l" defTabSz="1217906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6859" algn="l" defTabSz="1217906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5813" algn="l" defTabSz="1217906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4766" algn="l" defTabSz="1217906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3719" algn="l" defTabSz="1217906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2673" algn="l" defTabSz="1217906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1626" algn="l" defTabSz="1217906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36">
          <p15:clr>
            <a:srgbClr val="A4A3A4"/>
          </p15:clr>
        </p15:guide>
        <p15:guide id="2" pos="287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643" autoAdjust="0"/>
  </p:normalViewPr>
  <p:slideViewPr>
    <p:cSldViewPr>
      <p:cViewPr>
        <p:scale>
          <a:sx n="96" d="100"/>
          <a:sy n="96" d="100"/>
        </p:scale>
        <p:origin x="1434" y="-2166"/>
      </p:cViewPr>
      <p:guideLst>
        <p:guide orient="horz" pos="3836"/>
        <p:guide pos="287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086" y="3783480"/>
            <a:ext cx="7764304" cy="261065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0171" y="6901603"/>
            <a:ext cx="6394133" cy="31124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89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79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68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58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47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37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26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16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DCFAE-A961-4AE8-A6AB-F0348FF977B5}" type="datetimeFigureOut">
              <a:rPr lang="en-US" smtClean="0"/>
              <a:pPr/>
              <a:t>4/5/2017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34C0E-A671-4C90-9E20-3F33A1135F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DCFAE-A961-4AE8-A6AB-F0348FF977B5}" type="datetimeFigureOut">
              <a:rPr lang="en-US" smtClean="0"/>
              <a:pPr/>
              <a:t>4/5/2017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34C0E-A671-4C90-9E20-3F33A1135F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2494" y="487739"/>
            <a:ext cx="2055257" cy="1039187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6724" y="487739"/>
            <a:ext cx="6013529" cy="1039187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DCFAE-A961-4AE8-A6AB-F0348FF977B5}" type="datetimeFigureOut">
              <a:rPr lang="en-US" smtClean="0"/>
              <a:pPr/>
              <a:t>4/5/2017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34C0E-A671-4C90-9E20-3F33A1135F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DCFAE-A961-4AE8-A6AB-F0348FF977B5}" type="datetimeFigureOut">
              <a:rPr lang="en-US" smtClean="0"/>
              <a:pPr/>
              <a:t>4/5/2017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34C0E-A671-4C90-9E20-3F33A1135F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1561" y="7826329"/>
            <a:ext cx="7764304" cy="2418944"/>
          </a:xfrm>
        </p:spPr>
        <p:txBody>
          <a:bodyPr anchor="t"/>
          <a:lstStyle>
            <a:lvl1pPr algn="l">
              <a:defRPr sz="53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1561" y="5162110"/>
            <a:ext cx="7764304" cy="2664220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608953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7906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2685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3581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4476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5371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6267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7162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DCFAE-A961-4AE8-A6AB-F0348FF977B5}" type="datetimeFigureOut">
              <a:rPr lang="en-US" smtClean="0"/>
              <a:pPr/>
              <a:t>4/5/2017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34C0E-A671-4C90-9E20-3F33A1135F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6724" y="2841839"/>
            <a:ext cx="4034393" cy="8037775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6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358" y="2841839"/>
            <a:ext cx="4034393" cy="8037775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6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DCFAE-A961-4AE8-A6AB-F0348FF977B5}" type="datetimeFigureOut">
              <a:rPr lang="en-US" smtClean="0"/>
              <a:pPr/>
              <a:t>4/5/2017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34C0E-A671-4C90-9E20-3F33A1135F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6725" y="2726247"/>
            <a:ext cx="4035979" cy="1136170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8953" indent="0">
              <a:buNone/>
              <a:defRPr sz="2600" b="1"/>
            </a:lvl2pPr>
            <a:lvl3pPr marL="1217906" indent="0">
              <a:buNone/>
              <a:defRPr sz="2400" b="1"/>
            </a:lvl3pPr>
            <a:lvl4pPr marL="1826859" indent="0">
              <a:buNone/>
              <a:defRPr sz="2100" b="1"/>
            </a:lvl4pPr>
            <a:lvl5pPr marL="2435813" indent="0">
              <a:buNone/>
              <a:defRPr sz="2100" b="1"/>
            </a:lvl5pPr>
            <a:lvl6pPr marL="3044766" indent="0">
              <a:buNone/>
              <a:defRPr sz="2100" b="1"/>
            </a:lvl6pPr>
            <a:lvl7pPr marL="3653719" indent="0">
              <a:buNone/>
              <a:defRPr sz="2100" b="1"/>
            </a:lvl7pPr>
            <a:lvl8pPr marL="4262673" indent="0">
              <a:buNone/>
              <a:defRPr sz="2100" b="1"/>
            </a:lvl8pPr>
            <a:lvl9pPr marL="487162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6725" y="3862417"/>
            <a:ext cx="4035979" cy="7017195"/>
          </a:xfrm>
        </p:spPr>
        <p:txBody>
          <a:bodyPr/>
          <a:lstStyle>
            <a:lvl1pPr>
              <a:defRPr sz="3200"/>
            </a:lvl1pPr>
            <a:lvl2pPr>
              <a:defRPr sz="26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189" y="2726247"/>
            <a:ext cx="4037564" cy="1136170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8953" indent="0">
              <a:buNone/>
              <a:defRPr sz="2600" b="1"/>
            </a:lvl2pPr>
            <a:lvl3pPr marL="1217906" indent="0">
              <a:buNone/>
              <a:defRPr sz="2400" b="1"/>
            </a:lvl3pPr>
            <a:lvl4pPr marL="1826859" indent="0">
              <a:buNone/>
              <a:defRPr sz="2100" b="1"/>
            </a:lvl4pPr>
            <a:lvl5pPr marL="2435813" indent="0">
              <a:buNone/>
              <a:defRPr sz="2100" b="1"/>
            </a:lvl5pPr>
            <a:lvl6pPr marL="3044766" indent="0">
              <a:buNone/>
              <a:defRPr sz="2100" b="1"/>
            </a:lvl6pPr>
            <a:lvl7pPr marL="3653719" indent="0">
              <a:buNone/>
              <a:defRPr sz="2100" b="1"/>
            </a:lvl7pPr>
            <a:lvl8pPr marL="4262673" indent="0">
              <a:buNone/>
              <a:defRPr sz="2100" b="1"/>
            </a:lvl8pPr>
            <a:lvl9pPr marL="487162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189" y="3862417"/>
            <a:ext cx="4037564" cy="7017195"/>
          </a:xfrm>
        </p:spPr>
        <p:txBody>
          <a:bodyPr/>
          <a:lstStyle>
            <a:lvl1pPr>
              <a:defRPr sz="3200"/>
            </a:lvl1pPr>
            <a:lvl2pPr>
              <a:defRPr sz="26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DCFAE-A961-4AE8-A6AB-F0348FF977B5}" type="datetimeFigureOut">
              <a:rPr lang="en-US" smtClean="0"/>
              <a:pPr/>
              <a:t>4/5/2017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34C0E-A671-4C90-9E20-3F33A1135F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DCFAE-A961-4AE8-A6AB-F0348FF977B5}" type="datetimeFigureOut">
              <a:rPr lang="en-US" smtClean="0"/>
              <a:pPr/>
              <a:t>4/5/2017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34C0E-A671-4C90-9E20-3F33A1135F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DCFAE-A961-4AE8-A6AB-F0348FF977B5}" type="datetimeFigureOut">
              <a:rPr lang="en-US" smtClean="0"/>
              <a:pPr/>
              <a:t>4/5/2017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34C0E-A671-4C90-9E20-3F33A1135F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6725" y="484917"/>
            <a:ext cx="3005180" cy="2063715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326" y="484918"/>
            <a:ext cx="5106426" cy="10394696"/>
          </a:xfrm>
        </p:spPr>
        <p:txBody>
          <a:bodyPr/>
          <a:lstStyle>
            <a:lvl1pPr>
              <a:defRPr sz="4200"/>
            </a:lvl1pPr>
            <a:lvl2pPr>
              <a:defRPr sz="3700"/>
            </a:lvl2pPr>
            <a:lvl3pPr>
              <a:defRPr sz="32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6725" y="2548633"/>
            <a:ext cx="3005180" cy="8330981"/>
          </a:xfrm>
        </p:spPr>
        <p:txBody>
          <a:bodyPr/>
          <a:lstStyle>
            <a:lvl1pPr marL="0" indent="0">
              <a:buNone/>
              <a:defRPr sz="1900"/>
            </a:lvl1pPr>
            <a:lvl2pPr marL="608953" indent="0">
              <a:buNone/>
              <a:defRPr sz="1600"/>
            </a:lvl2pPr>
            <a:lvl3pPr marL="1217906" indent="0">
              <a:buNone/>
              <a:defRPr sz="1400"/>
            </a:lvl3pPr>
            <a:lvl4pPr marL="1826859" indent="0">
              <a:buNone/>
              <a:defRPr sz="1200"/>
            </a:lvl4pPr>
            <a:lvl5pPr marL="2435813" indent="0">
              <a:buNone/>
              <a:defRPr sz="1200"/>
            </a:lvl5pPr>
            <a:lvl6pPr marL="3044766" indent="0">
              <a:buNone/>
              <a:defRPr sz="1200"/>
            </a:lvl6pPr>
            <a:lvl7pPr marL="3653719" indent="0">
              <a:buNone/>
              <a:defRPr sz="1200"/>
            </a:lvl7pPr>
            <a:lvl8pPr marL="4262673" indent="0">
              <a:buNone/>
              <a:defRPr sz="1200"/>
            </a:lvl8pPr>
            <a:lvl9pPr marL="487162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DCFAE-A961-4AE8-A6AB-F0348FF977B5}" type="datetimeFigureOut">
              <a:rPr lang="en-US" smtClean="0"/>
              <a:pPr/>
              <a:t>4/5/2017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34C0E-A671-4C90-9E20-3F33A1135F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0421" y="8525511"/>
            <a:ext cx="5480685" cy="1006485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0421" y="1088242"/>
            <a:ext cx="5480685" cy="7307580"/>
          </a:xfrm>
        </p:spPr>
        <p:txBody>
          <a:bodyPr/>
          <a:lstStyle>
            <a:lvl1pPr marL="0" indent="0">
              <a:buNone/>
              <a:defRPr sz="4200"/>
            </a:lvl1pPr>
            <a:lvl2pPr marL="608953" indent="0">
              <a:buNone/>
              <a:defRPr sz="3700"/>
            </a:lvl2pPr>
            <a:lvl3pPr marL="1217906" indent="0">
              <a:buNone/>
              <a:defRPr sz="3200"/>
            </a:lvl3pPr>
            <a:lvl4pPr marL="1826859" indent="0">
              <a:buNone/>
              <a:defRPr sz="2600"/>
            </a:lvl4pPr>
            <a:lvl5pPr marL="2435813" indent="0">
              <a:buNone/>
              <a:defRPr sz="2600"/>
            </a:lvl5pPr>
            <a:lvl6pPr marL="3044766" indent="0">
              <a:buNone/>
              <a:defRPr sz="2600"/>
            </a:lvl6pPr>
            <a:lvl7pPr marL="3653719" indent="0">
              <a:buNone/>
              <a:defRPr sz="2600"/>
            </a:lvl7pPr>
            <a:lvl8pPr marL="4262673" indent="0">
              <a:buNone/>
              <a:defRPr sz="2600"/>
            </a:lvl8pPr>
            <a:lvl9pPr marL="4871626" indent="0">
              <a:buNone/>
              <a:defRPr sz="2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0421" y="9531996"/>
            <a:ext cx="5480685" cy="1429375"/>
          </a:xfrm>
        </p:spPr>
        <p:txBody>
          <a:bodyPr/>
          <a:lstStyle>
            <a:lvl1pPr marL="0" indent="0">
              <a:buNone/>
              <a:defRPr sz="1900"/>
            </a:lvl1pPr>
            <a:lvl2pPr marL="608953" indent="0">
              <a:buNone/>
              <a:defRPr sz="1600"/>
            </a:lvl2pPr>
            <a:lvl3pPr marL="1217906" indent="0">
              <a:buNone/>
              <a:defRPr sz="1400"/>
            </a:lvl3pPr>
            <a:lvl4pPr marL="1826859" indent="0">
              <a:buNone/>
              <a:defRPr sz="1200"/>
            </a:lvl4pPr>
            <a:lvl5pPr marL="2435813" indent="0">
              <a:buNone/>
              <a:defRPr sz="1200"/>
            </a:lvl5pPr>
            <a:lvl6pPr marL="3044766" indent="0">
              <a:buNone/>
              <a:defRPr sz="1200"/>
            </a:lvl6pPr>
            <a:lvl7pPr marL="3653719" indent="0">
              <a:buNone/>
              <a:defRPr sz="1200"/>
            </a:lvl7pPr>
            <a:lvl8pPr marL="4262673" indent="0">
              <a:buNone/>
              <a:defRPr sz="1200"/>
            </a:lvl8pPr>
            <a:lvl9pPr marL="487162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DCFAE-A961-4AE8-A6AB-F0348FF977B5}" type="datetimeFigureOut">
              <a:rPr lang="en-US" smtClean="0"/>
              <a:pPr/>
              <a:t>4/5/2017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34C0E-A671-4C90-9E20-3F33A1135F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6724" y="487737"/>
            <a:ext cx="8221028" cy="2029883"/>
          </a:xfrm>
          <a:prstGeom prst="rect">
            <a:avLst/>
          </a:prstGeom>
        </p:spPr>
        <p:txBody>
          <a:bodyPr vert="horz" lIns="121791" tIns="60895" rIns="121791" bIns="60895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6724" y="2841839"/>
            <a:ext cx="8221028" cy="8037775"/>
          </a:xfrm>
          <a:prstGeom prst="rect">
            <a:avLst/>
          </a:prstGeom>
        </p:spPr>
        <p:txBody>
          <a:bodyPr vert="horz" lIns="121791" tIns="60895" rIns="121791" bIns="60895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6724" y="11288409"/>
            <a:ext cx="2131378" cy="648434"/>
          </a:xfrm>
          <a:prstGeom prst="rect">
            <a:avLst/>
          </a:prstGeom>
        </p:spPr>
        <p:txBody>
          <a:bodyPr vert="horz" lIns="121791" tIns="60895" rIns="121791" bIns="60895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2DCFAE-A961-4AE8-A6AB-F0348FF977B5}" type="datetimeFigureOut">
              <a:rPr lang="en-US" smtClean="0"/>
              <a:pPr/>
              <a:t>4/5/2017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0946" y="11288409"/>
            <a:ext cx="2892584" cy="648434"/>
          </a:xfrm>
          <a:prstGeom prst="rect">
            <a:avLst/>
          </a:prstGeom>
        </p:spPr>
        <p:txBody>
          <a:bodyPr vert="horz" lIns="121791" tIns="60895" rIns="121791" bIns="60895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46374" y="11288409"/>
            <a:ext cx="2131378" cy="648434"/>
          </a:xfrm>
          <a:prstGeom prst="rect">
            <a:avLst/>
          </a:prstGeom>
        </p:spPr>
        <p:txBody>
          <a:bodyPr vert="horz" lIns="121791" tIns="60895" rIns="121791" bIns="60895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234C0E-A671-4C90-9E20-3F33A1135F1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17906" rtl="0" eaLnBrk="1" latinLnBrk="0" hangingPunct="1">
        <a:spcBef>
          <a:spcPct val="0"/>
        </a:spcBef>
        <a:buNone/>
        <a:defRPr sz="5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6715" indent="-456715" algn="l" defTabSz="1217906" rtl="0" eaLnBrk="1" latinLnBrk="0" hangingPunct="1">
        <a:spcBef>
          <a:spcPct val="20000"/>
        </a:spcBef>
        <a:buFont typeface="Arial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989549" indent="-380596" algn="l" defTabSz="1217906" rtl="0" eaLnBrk="1" latinLnBrk="0" hangingPunct="1">
        <a:spcBef>
          <a:spcPct val="20000"/>
        </a:spcBef>
        <a:buFont typeface="Arial" pitchFamily="34" charset="0"/>
        <a:buChar char="–"/>
        <a:defRPr sz="3700" kern="1200">
          <a:solidFill>
            <a:schemeClr val="tx1"/>
          </a:solidFill>
          <a:latin typeface="+mn-lt"/>
          <a:ea typeface="+mn-ea"/>
          <a:cs typeface="+mn-cs"/>
        </a:defRPr>
      </a:lvl2pPr>
      <a:lvl3pPr marL="1522383" indent="-304477" algn="l" defTabSz="1217906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1336" indent="-304477" algn="l" defTabSz="1217906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740289" indent="-304477" algn="l" defTabSz="1217906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349242" indent="-304477" algn="l" defTabSz="1217906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58196" indent="-304477" algn="l" defTabSz="1217906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567149" indent="-304477" algn="l" defTabSz="1217906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176102" indent="-304477" algn="l" defTabSz="1217906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790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8953" algn="l" defTabSz="121790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7906" algn="l" defTabSz="121790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6859" algn="l" defTabSz="121790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5813" algn="l" defTabSz="121790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4766" algn="l" defTabSz="121790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3719" algn="l" defTabSz="121790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2673" algn="l" defTabSz="121790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1626" algn="l" defTabSz="121790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ear.com/" TargetMode="External"/><Relationship Id="rId2" Type="http://schemas.openxmlformats.org/officeDocument/2006/relationships/hyperlink" Target="mailto:hrgyongyos@lear.com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28637" y="2736850"/>
            <a:ext cx="7924800" cy="3016079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lIns="121791" tIns="60895" rIns="121791" bIns="60895">
            <a:spAutoFit/>
          </a:bodyPr>
          <a:lstStyle/>
          <a:p>
            <a:r>
              <a:rPr lang="hu-HU" sz="1200" dirty="0"/>
              <a:t> </a:t>
            </a:r>
          </a:p>
          <a:p>
            <a:r>
              <a:rPr lang="hu-HU" sz="1200" dirty="0"/>
              <a:t>A Lear mint a világ vezető autóülés és elektromos elosztó rendszerek, valamint a prémium kategóriás bőr autóüléshuzatok gyártójaként kiszolgálja a világ legnagyobb autógyártóit. </a:t>
            </a:r>
          </a:p>
          <a:p>
            <a:r>
              <a:rPr lang="hu-HU" sz="1200" dirty="0"/>
              <a:t>A Lear Corporation a Fortune 200 által minősített vállalat, melynek központi irodája az USA-ban Michigan államban, Southfieldben található és 35 országban, 235 telephelyén üzemeltet gyárakat, munkát adva ezzel  több mint 130.000 alkalmazottnak.</a:t>
            </a:r>
          </a:p>
          <a:p>
            <a:r>
              <a:rPr lang="hu-HU" sz="1200" dirty="0"/>
              <a:t>A Lear jegyzett vállalatként van jelen a New York-i tőzsdén, értékpapírjait LEA néven forgalmazza. </a:t>
            </a:r>
          </a:p>
          <a:p>
            <a:r>
              <a:rPr lang="en-US" sz="1200" dirty="0" err="1"/>
              <a:t>Magyarországon</a:t>
            </a:r>
            <a:r>
              <a:rPr lang="en-US" sz="1200" dirty="0"/>
              <a:t> </a:t>
            </a:r>
            <a:r>
              <a:rPr lang="en-US" sz="1200" dirty="0" err="1"/>
              <a:t>öt</a:t>
            </a:r>
            <a:r>
              <a:rPr lang="en-US" sz="1200" dirty="0"/>
              <a:t> </a:t>
            </a:r>
            <a:r>
              <a:rPr lang="en-US" sz="1200" dirty="0" err="1"/>
              <a:t>telephelyével</a:t>
            </a:r>
            <a:r>
              <a:rPr lang="en-US" sz="1200" dirty="0"/>
              <a:t> és </a:t>
            </a:r>
            <a:r>
              <a:rPr lang="en-US" sz="1200" dirty="0" err="1"/>
              <a:t>több</a:t>
            </a:r>
            <a:r>
              <a:rPr lang="en-US" sz="1200" dirty="0"/>
              <a:t>, mint 5.000 </a:t>
            </a:r>
            <a:r>
              <a:rPr lang="en-US" sz="1200" dirty="0" err="1"/>
              <a:t>alkalmazottal</a:t>
            </a:r>
            <a:r>
              <a:rPr lang="en-US" sz="1200" dirty="0"/>
              <a:t> a </a:t>
            </a:r>
            <a:r>
              <a:rPr lang="en-US" sz="1200" dirty="0" err="1"/>
              <a:t>legnagyobb</a:t>
            </a:r>
            <a:r>
              <a:rPr lang="en-US" sz="1200" dirty="0"/>
              <a:t> </a:t>
            </a:r>
            <a:r>
              <a:rPr lang="en-US" sz="1200" dirty="0" err="1"/>
              <a:t>vállalatokhoz</a:t>
            </a:r>
            <a:r>
              <a:rPr lang="en-US" sz="1200" dirty="0"/>
              <a:t> </a:t>
            </a:r>
            <a:r>
              <a:rPr lang="en-US" sz="1200" dirty="0" err="1"/>
              <a:t>tartozik</a:t>
            </a:r>
            <a:r>
              <a:rPr lang="en-US" sz="1200" dirty="0"/>
              <a:t>. A </a:t>
            </a:r>
            <a:r>
              <a:rPr lang="en-US" sz="1200" dirty="0" err="1"/>
              <a:t>gödöllői</a:t>
            </a:r>
            <a:r>
              <a:rPr lang="en-US" sz="1200" dirty="0"/>
              <a:t> és </a:t>
            </a:r>
            <a:r>
              <a:rPr lang="en-US" sz="1200" dirty="0" err="1"/>
              <a:t>gyöngyösi</a:t>
            </a:r>
            <a:r>
              <a:rPr lang="en-US" sz="1200" dirty="0"/>
              <a:t> </a:t>
            </a:r>
            <a:r>
              <a:rPr lang="en-US" sz="1200" dirty="0" err="1"/>
              <a:t>telephelyen</a:t>
            </a:r>
            <a:r>
              <a:rPr lang="en-US" sz="1200" dirty="0"/>
              <a:t> </a:t>
            </a:r>
            <a:r>
              <a:rPr lang="en-US" sz="1200" dirty="0" err="1"/>
              <a:t>kábelköteg</a:t>
            </a:r>
            <a:r>
              <a:rPr lang="en-US" sz="1200" dirty="0"/>
              <a:t> </a:t>
            </a:r>
            <a:r>
              <a:rPr lang="en-US" sz="1200" dirty="0" err="1"/>
              <a:t>gyártás</a:t>
            </a:r>
            <a:r>
              <a:rPr lang="en-US" sz="1200" dirty="0"/>
              <a:t>, a </a:t>
            </a:r>
            <a:r>
              <a:rPr lang="en-US" sz="1200" dirty="0" err="1"/>
              <a:t>móri</a:t>
            </a:r>
            <a:r>
              <a:rPr lang="en-US" sz="1200" dirty="0"/>
              <a:t> </a:t>
            </a:r>
            <a:r>
              <a:rPr lang="en-US" sz="1200" dirty="0" err="1"/>
              <a:t>telehelyen</a:t>
            </a:r>
            <a:r>
              <a:rPr lang="en-US" sz="1200" dirty="0"/>
              <a:t> </a:t>
            </a:r>
            <a:r>
              <a:rPr lang="en-US" sz="1200" dirty="0" err="1"/>
              <a:t>bőr</a:t>
            </a:r>
            <a:r>
              <a:rPr lang="en-US" sz="1200" dirty="0"/>
              <a:t>, </a:t>
            </a:r>
            <a:r>
              <a:rPr lang="en-US" sz="1200" dirty="0" err="1"/>
              <a:t>szövet</a:t>
            </a:r>
            <a:r>
              <a:rPr lang="en-US" sz="1200" dirty="0"/>
              <a:t> és </a:t>
            </a:r>
            <a:r>
              <a:rPr lang="en-US" sz="1200" dirty="0" err="1"/>
              <a:t>műbőr</a:t>
            </a:r>
            <a:r>
              <a:rPr lang="en-US" sz="1200" dirty="0"/>
              <a:t> </a:t>
            </a:r>
            <a:r>
              <a:rPr lang="en-US" sz="1200" dirty="0" err="1"/>
              <a:t>kivitelű</a:t>
            </a:r>
            <a:r>
              <a:rPr lang="en-US" sz="1200" dirty="0"/>
              <a:t> </a:t>
            </a:r>
            <a:r>
              <a:rPr lang="en-US" sz="1200" dirty="0" err="1"/>
              <a:t>üléshuzat</a:t>
            </a:r>
            <a:r>
              <a:rPr lang="en-US" sz="1200" dirty="0"/>
              <a:t> </a:t>
            </a:r>
            <a:r>
              <a:rPr lang="en-US" sz="1200" dirty="0" err="1"/>
              <a:t>varrás</a:t>
            </a:r>
            <a:r>
              <a:rPr lang="en-US" sz="1200" dirty="0"/>
              <a:t>, a </a:t>
            </a:r>
            <a:r>
              <a:rPr lang="en-US" sz="1200" dirty="0" err="1"/>
              <a:t>Győri</a:t>
            </a:r>
            <a:r>
              <a:rPr lang="en-US" sz="1200" dirty="0"/>
              <a:t> </a:t>
            </a:r>
            <a:r>
              <a:rPr lang="en-US" sz="1200" dirty="0" err="1"/>
              <a:t>telephelyen</a:t>
            </a:r>
            <a:r>
              <a:rPr lang="en-US" sz="1200" dirty="0"/>
              <a:t> </a:t>
            </a:r>
            <a:r>
              <a:rPr lang="en-US" sz="1200" dirty="0" err="1"/>
              <a:t>ülés</a:t>
            </a:r>
            <a:r>
              <a:rPr lang="en-US" sz="1200" dirty="0"/>
              <a:t> </a:t>
            </a:r>
            <a:r>
              <a:rPr lang="en-US" sz="1200" dirty="0" err="1"/>
              <a:t>összeszerelés</a:t>
            </a:r>
            <a:r>
              <a:rPr lang="en-US" sz="1200" dirty="0"/>
              <a:t> </a:t>
            </a:r>
            <a:r>
              <a:rPr lang="en-US" sz="1200" dirty="0" err="1"/>
              <a:t>folyik</a:t>
            </a:r>
            <a:r>
              <a:rPr lang="en-US" sz="1200" dirty="0"/>
              <a:t>. </a:t>
            </a:r>
            <a:endParaRPr lang="hu-HU" sz="1200" dirty="0"/>
          </a:p>
          <a:p>
            <a:endParaRPr lang="hu-HU" sz="1200" b="1" dirty="0"/>
          </a:p>
          <a:p>
            <a:pPr algn="ctr"/>
            <a:r>
              <a:rPr lang="hu-HU" sz="1600" b="1" dirty="0"/>
              <a:t>Gödöllői </a:t>
            </a:r>
            <a:r>
              <a:rPr lang="hu-HU" sz="1600" dirty="0"/>
              <a:t>gyárunkba</a:t>
            </a:r>
          </a:p>
          <a:p>
            <a:pPr algn="ctr"/>
            <a:r>
              <a:rPr lang="hu-HU" b="1" dirty="0"/>
              <a:t>Mérnökségi gyakornokot</a:t>
            </a:r>
          </a:p>
          <a:p>
            <a:pPr algn="ctr"/>
            <a:r>
              <a:rPr lang="hu-HU" sz="1600" dirty="0"/>
              <a:t>keresünk.</a:t>
            </a:r>
          </a:p>
        </p:txBody>
      </p:sp>
      <p:sp>
        <p:nvSpPr>
          <p:cNvPr id="8" name="Rectangle 7"/>
          <p:cNvSpPr/>
          <p:nvPr/>
        </p:nvSpPr>
        <p:spPr>
          <a:xfrm>
            <a:off x="3119437" y="10890250"/>
            <a:ext cx="5568866" cy="861643"/>
          </a:xfrm>
          <a:prstGeom prst="rect">
            <a:avLst/>
          </a:prstGeom>
        </p:spPr>
        <p:txBody>
          <a:bodyPr wrap="square" lIns="121791" tIns="60895" rIns="121791" bIns="60895">
            <a:spAutoFit/>
          </a:bodyPr>
          <a:lstStyle/>
          <a:p>
            <a:r>
              <a:rPr lang="hu-HU" sz="1200" dirty="0"/>
              <a:t>Amennyiben állásajánlatunk felkeltette érdeklődését, magyar, angol nyelvű, fényképes önéletrajzát a pozíció nevének megjelölésével kérjük, küldje el a </a:t>
            </a:r>
            <a:r>
              <a:rPr lang="hu-HU" sz="1200" b="1" u="sng" dirty="0" err="1">
                <a:hlinkClick r:id="rId2"/>
              </a:rPr>
              <a:t>hrgodollo</a:t>
            </a:r>
            <a:r>
              <a:rPr lang="hu-HU" sz="1200" b="1" u="sng" dirty="0">
                <a:hlinkClick r:id="rId2"/>
              </a:rPr>
              <a:t>@</a:t>
            </a:r>
            <a:r>
              <a:rPr lang="hu-HU" sz="1200" b="1" u="sng" dirty="0" err="1">
                <a:hlinkClick r:id="rId2"/>
              </a:rPr>
              <a:t>lear.com</a:t>
            </a:r>
            <a:r>
              <a:rPr lang="hu-HU" sz="1200" dirty="0"/>
              <a:t> e-mail címre, ha szeretne többet megtudni rólunk kérjük látogassa meg honlapunkat (</a:t>
            </a:r>
            <a:r>
              <a:rPr lang="hu-HU" sz="1200" u="sng" dirty="0" err="1">
                <a:hlinkClick r:id="rId3"/>
              </a:rPr>
              <a:t>www.lear.com</a:t>
            </a:r>
            <a:r>
              <a:rPr lang="ca-ES" sz="1200" dirty="0"/>
              <a:t>) </a:t>
            </a:r>
            <a:endParaRPr lang="hu-HU" sz="1200" dirty="0"/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4" cstate="screen"/>
          <a:stretch>
            <a:fillRect/>
          </a:stretch>
        </p:blipFill>
        <p:spPr bwMode="auto">
          <a:xfrm>
            <a:off x="528637" y="298450"/>
            <a:ext cx="7924800" cy="23573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18 Imagen" descr="Lear_negro_SF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28637" y="10814050"/>
            <a:ext cx="2426367" cy="838200"/>
          </a:xfrm>
          <a:prstGeom prst="rect">
            <a:avLst/>
          </a:prstGeom>
        </p:spPr>
      </p:pic>
      <p:pic>
        <p:nvPicPr>
          <p:cNvPr id="20" name="19 Imagen" descr="drive-01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23837" y="1974850"/>
            <a:ext cx="4114799" cy="525654"/>
          </a:xfrm>
          <a:prstGeom prst="rect">
            <a:avLst/>
          </a:prstGeom>
        </p:spPr>
      </p:pic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300037" y="5752929"/>
            <a:ext cx="8153400" cy="51243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21791" tIns="60895" rIns="121791" bIns="60895">
            <a:spAutoFit/>
          </a:bodyPr>
          <a:lstStyle/>
          <a:p>
            <a:endParaRPr lang="hu-HU" sz="1400" dirty="0"/>
          </a:p>
          <a:p>
            <a:r>
              <a:rPr lang="hu-HU" sz="1200" b="1" dirty="0"/>
              <a:t>Feladatok:</a:t>
            </a:r>
          </a:p>
          <a:p>
            <a:pPr marL="780403" lvl="1" indent="-171450">
              <a:buFont typeface="Arial" panose="020B0604020202020204" pitchFamily="34" charset="0"/>
              <a:buChar char="•"/>
            </a:pPr>
            <a:r>
              <a:rPr lang="hu-HU" sz="1200" dirty="0"/>
              <a:t>Gyártási folyamatok megismerése és felmérése</a:t>
            </a:r>
          </a:p>
          <a:p>
            <a:pPr marL="780403" lvl="1" indent="-171450">
              <a:buFont typeface="Arial" panose="020B0604020202020204" pitchFamily="34" charset="0"/>
              <a:buChar char="•"/>
            </a:pPr>
            <a:r>
              <a:rPr lang="hu-HU" sz="1200" dirty="0"/>
              <a:t>Gyártási adatok begyűjtése</a:t>
            </a:r>
          </a:p>
          <a:p>
            <a:pPr marL="780403" lvl="1" indent="-171450">
              <a:buFont typeface="Arial" panose="020B0604020202020204" pitchFamily="34" charset="0"/>
              <a:buChar char="•"/>
            </a:pPr>
            <a:r>
              <a:rPr lang="hu-HU" sz="1200" dirty="0"/>
              <a:t>Gyártási folyamat-modellek és -szimulációk készítése célszoftverrel</a:t>
            </a:r>
          </a:p>
          <a:p>
            <a:pPr marL="780403" lvl="1" indent="-171450">
              <a:buFont typeface="Arial" panose="020B0604020202020204" pitchFamily="34" charset="0"/>
              <a:buChar char="•"/>
            </a:pPr>
            <a:r>
              <a:rPr lang="hu-HU" sz="1200" dirty="0"/>
              <a:t>Mérnökségi folyamatok modellezése</a:t>
            </a:r>
          </a:p>
          <a:p>
            <a:r>
              <a:rPr lang="hu-HU" sz="1200" dirty="0"/>
              <a:t> </a:t>
            </a:r>
          </a:p>
          <a:p>
            <a:r>
              <a:rPr lang="hu-HU" sz="1200" b="1" dirty="0"/>
              <a:t>Elvárások:</a:t>
            </a:r>
          </a:p>
          <a:p>
            <a:pPr marL="780403" lvl="1" indent="-171450">
              <a:buFont typeface="Arial" panose="020B0604020202020204" pitchFamily="34" charset="0"/>
              <a:buChar char="•"/>
            </a:pPr>
            <a:r>
              <a:rPr lang="hu-HU" sz="1200" dirty="0"/>
              <a:t>Mérnöki tanulmányok</a:t>
            </a:r>
          </a:p>
          <a:p>
            <a:pPr marL="780403" lvl="1" indent="-171450">
              <a:buFont typeface="Arial" panose="020B0604020202020204" pitchFamily="34" charset="0"/>
              <a:buChar char="•"/>
            </a:pPr>
            <a:r>
              <a:rPr lang="hu-HU" sz="1200" dirty="0"/>
              <a:t>Alap folyamat-modellezési módszertanok ismerete</a:t>
            </a:r>
          </a:p>
          <a:p>
            <a:endParaRPr lang="hu-HU" sz="1400" dirty="0"/>
          </a:p>
          <a:p>
            <a:pPr marL="0" lvl="1" indent="0" algn="just"/>
            <a:r>
              <a:rPr lang="hu-HU" sz="1200" b="1" dirty="0"/>
              <a:t>Olyan felsőfokú tanulmányait végzők jelentkezését várjuk, akik a szakmai gyakorlatuk során:</a:t>
            </a:r>
          </a:p>
          <a:p>
            <a:pPr marL="780403" lvl="1" indent="-171450">
              <a:buFont typeface="Arial" panose="020B0604020202020204" pitchFamily="34" charset="0"/>
              <a:buChar char="•"/>
            </a:pPr>
            <a:endParaRPr lang="hu-HU" sz="1200" dirty="0"/>
          </a:p>
          <a:p>
            <a:pPr marL="780403" lvl="1" indent="-171450">
              <a:buFont typeface="Arial" panose="020B0604020202020204" pitchFamily="34" charset="0"/>
              <a:buChar char="•"/>
            </a:pPr>
            <a:r>
              <a:rPr lang="hu-HU" sz="1200" dirty="0"/>
              <a:t>az elméleti és gyakorlati tudásukat szeretnék fejleszteni,</a:t>
            </a:r>
          </a:p>
          <a:p>
            <a:pPr marL="780403" lvl="1" indent="-171450">
              <a:buFont typeface="Arial" panose="020B0604020202020204" pitchFamily="34" charset="0"/>
              <a:buChar char="•"/>
            </a:pPr>
            <a:r>
              <a:rPr lang="hu-HU" sz="1200" dirty="0"/>
              <a:t>meg szeretnék ismerni folyamatainkat, a rendszereink működését,</a:t>
            </a:r>
          </a:p>
          <a:p>
            <a:pPr marL="780403" lvl="1" indent="-171450">
              <a:buFont typeface="Arial" panose="020B0604020202020204" pitchFamily="34" charset="0"/>
              <a:buChar char="•"/>
            </a:pPr>
            <a:r>
              <a:rPr lang="hu-HU" sz="1200" dirty="0"/>
              <a:t>szívesen részt vesznek projektmunkában,</a:t>
            </a:r>
          </a:p>
          <a:p>
            <a:pPr marL="780403" lvl="1" indent="-171450">
              <a:buFont typeface="Arial" panose="020B0604020202020204" pitchFamily="34" charset="0"/>
              <a:buChar char="•"/>
            </a:pPr>
            <a:r>
              <a:rPr lang="hu-HU" sz="1200" dirty="0"/>
              <a:t>diplomamunkájuk megírásához témát keresnek. </a:t>
            </a:r>
          </a:p>
          <a:p>
            <a:pPr algn="ctr"/>
            <a:endParaRPr lang="hu-HU" sz="1000" b="1" dirty="0">
              <a:solidFill>
                <a:srgbClr val="FF0000"/>
              </a:solidFill>
            </a:endParaRPr>
          </a:p>
          <a:p>
            <a:pPr algn="ctr"/>
            <a:r>
              <a:rPr lang="en-US" sz="1400" b="1" dirty="0" err="1">
                <a:solidFill>
                  <a:srgbClr val="FF0000"/>
                </a:solidFill>
              </a:rPr>
              <a:t>Várunk</a:t>
            </a:r>
            <a:endParaRPr lang="en-US" sz="1400" dirty="0">
              <a:solidFill>
                <a:srgbClr val="FF0000"/>
              </a:solidFill>
            </a:endParaRPr>
          </a:p>
          <a:p>
            <a:pPr algn="ctr"/>
            <a:r>
              <a:rPr lang="en-US" sz="1400" dirty="0">
                <a:solidFill>
                  <a:srgbClr val="FF0000"/>
                </a:solidFill>
              </a:rPr>
              <a:t>… </a:t>
            </a:r>
            <a:r>
              <a:rPr lang="en-US" sz="1400" b="1" dirty="0">
                <a:solidFill>
                  <a:srgbClr val="FF0000"/>
                </a:solidFill>
              </a:rPr>
              <a:t>ha </a:t>
            </a:r>
            <a:r>
              <a:rPr lang="en-US" sz="1400" b="1" dirty="0" err="1">
                <a:solidFill>
                  <a:srgbClr val="FF0000"/>
                </a:solidFill>
              </a:rPr>
              <a:t>érdekel</a:t>
            </a:r>
            <a:r>
              <a:rPr lang="en-US" sz="1400" b="1" dirty="0">
                <a:solidFill>
                  <a:srgbClr val="FF0000"/>
                </a:solidFill>
              </a:rPr>
              <a:t> </a:t>
            </a:r>
            <a:r>
              <a:rPr lang="en-US" sz="1400" b="1" dirty="0" err="1">
                <a:solidFill>
                  <a:srgbClr val="FF0000"/>
                </a:solidFill>
              </a:rPr>
              <a:t>az</a:t>
            </a:r>
            <a:r>
              <a:rPr lang="en-US" sz="1400" b="1" dirty="0">
                <a:solidFill>
                  <a:srgbClr val="FF0000"/>
                </a:solidFill>
              </a:rPr>
              <a:t> </a:t>
            </a:r>
            <a:r>
              <a:rPr lang="en-US" sz="1400" b="1" dirty="0" err="1">
                <a:solidFill>
                  <a:srgbClr val="FF0000"/>
                </a:solidFill>
              </a:rPr>
              <a:t>autóipar</a:t>
            </a:r>
            <a:r>
              <a:rPr lang="en-US" sz="1400" b="1" dirty="0">
                <a:solidFill>
                  <a:srgbClr val="FF0000"/>
                </a:solidFill>
              </a:rPr>
              <a:t>.</a:t>
            </a:r>
            <a:endParaRPr lang="en-US" sz="1400" dirty="0">
              <a:solidFill>
                <a:srgbClr val="FF0000"/>
              </a:solidFill>
            </a:endParaRPr>
          </a:p>
          <a:p>
            <a:pPr algn="ctr"/>
            <a:r>
              <a:rPr lang="en-US" sz="1400" dirty="0">
                <a:solidFill>
                  <a:srgbClr val="FF0000"/>
                </a:solidFill>
              </a:rPr>
              <a:t>...  </a:t>
            </a:r>
            <a:r>
              <a:rPr lang="en-US" sz="1400" b="1" dirty="0">
                <a:solidFill>
                  <a:srgbClr val="FF0000"/>
                </a:solidFill>
              </a:rPr>
              <a:t>ha </a:t>
            </a:r>
            <a:r>
              <a:rPr lang="en-US" sz="1400" b="1" dirty="0" err="1">
                <a:solidFill>
                  <a:srgbClr val="FF0000"/>
                </a:solidFill>
              </a:rPr>
              <a:t>szeretnél</a:t>
            </a:r>
            <a:r>
              <a:rPr lang="en-US" sz="1400" b="1" dirty="0">
                <a:solidFill>
                  <a:srgbClr val="FF0000"/>
                </a:solidFill>
              </a:rPr>
              <a:t> </a:t>
            </a:r>
            <a:r>
              <a:rPr lang="en-US" sz="1400" b="1" dirty="0" err="1">
                <a:solidFill>
                  <a:srgbClr val="FF0000"/>
                </a:solidFill>
              </a:rPr>
              <a:t>egy</a:t>
            </a:r>
            <a:r>
              <a:rPr lang="en-US" sz="1400" b="1" dirty="0">
                <a:solidFill>
                  <a:srgbClr val="FF0000"/>
                </a:solidFill>
              </a:rPr>
              <a:t> </a:t>
            </a:r>
            <a:r>
              <a:rPr lang="en-US" sz="1400" b="1" dirty="0" err="1">
                <a:solidFill>
                  <a:srgbClr val="FF0000"/>
                </a:solidFill>
              </a:rPr>
              <a:t>jó</a:t>
            </a:r>
            <a:r>
              <a:rPr lang="en-US" sz="1400" b="1" dirty="0">
                <a:solidFill>
                  <a:srgbClr val="FF0000"/>
                </a:solidFill>
              </a:rPr>
              <a:t> </a:t>
            </a:r>
            <a:r>
              <a:rPr lang="en-US" sz="1400" b="1" dirty="0" err="1">
                <a:solidFill>
                  <a:srgbClr val="FF0000"/>
                </a:solidFill>
              </a:rPr>
              <a:t>csapat</a:t>
            </a:r>
            <a:r>
              <a:rPr lang="en-US" sz="1400" b="1" dirty="0">
                <a:solidFill>
                  <a:srgbClr val="FF0000"/>
                </a:solidFill>
              </a:rPr>
              <a:t> </a:t>
            </a:r>
            <a:r>
              <a:rPr lang="en-US" sz="1400" b="1" dirty="0" err="1">
                <a:solidFill>
                  <a:srgbClr val="FF0000"/>
                </a:solidFill>
              </a:rPr>
              <a:t>tagja</a:t>
            </a:r>
            <a:r>
              <a:rPr lang="en-US" sz="1400" b="1" dirty="0">
                <a:solidFill>
                  <a:srgbClr val="FF0000"/>
                </a:solidFill>
              </a:rPr>
              <a:t> </a:t>
            </a:r>
            <a:r>
              <a:rPr lang="en-US" sz="1400" b="1" dirty="0" err="1">
                <a:solidFill>
                  <a:srgbClr val="FF0000"/>
                </a:solidFill>
              </a:rPr>
              <a:t>lenni</a:t>
            </a:r>
            <a:endParaRPr lang="en-US" sz="1400" dirty="0">
              <a:solidFill>
                <a:srgbClr val="FF0000"/>
              </a:solidFill>
            </a:endParaRPr>
          </a:p>
          <a:p>
            <a:pPr algn="ctr"/>
            <a:r>
              <a:rPr lang="en-US" sz="1400" dirty="0">
                <a:solidFill>
                  <a:srgbClr val="FF0000"/>
                </a:solidFill>
              </a:rPr>
              <a:t>…</a:t>
            </a:r>
            <a:r>
              <a:rPr lang="en-US" sz="1400" b="1" dirty="0">
                <a:solidFill>
                  <a:srgbClr val="FF0000"/>
                </a:solidFill>
              </a:rPr>
              <a:t> ha </a:t>
            </a:r>
            <a:r>
              <a:rPr lang="en-US" sz="1400" b="1" dirty="0" err="1">
                <a:solidFill>
                  <a:srgbClr val="FF0000"/>
                </a:solidFill>
              </a:rPr>
              <a:t>kihívásokat</a:t>
            </a:r>
            <a:r>
              <a:rPr lang="en-US" sz="1400" b="1" dirty="0">
                <a:solidFill>
                  <a:srgbClr val="FF0000"/>
                </a:solidFill>
              </a:rPr>
              <a:t> </a:t>
            </a:r>
            <a:r>
              <a:rPr lang="en-US" sz="1400" b="1" dirty="0" err="1">
                <a:solidFill>
                  <a:srgbClr val="FF0000"/>
                </a:solidFill>
              </a:rPr>
              <a:t>keresel</a:t>
            </a:r>
            <a:endParaRPr lang="hu-HU" sz="1400" b="1" dirty="0">
              <a:solidFill>
                <a:srgbClr val="FF0000"/>
              </a:solidFill>
            </a:endParaRPr>
          </a:p>
          <a:p>
            <a:pPr algn="ctr"/>
            <a:endParaRPr lang="en-US" sz="1000" dirty="0">
              <a:solidFill>
                <a:srgbClr val="FF0000"/>
              </a:solidFill>
            </a:endParaRPr>
          </a:p>
          <a:p>
            <a:pPr algn="ctr"/>
            <a:r>
              <a:rPr lang="en-US" sz="1400" b="1" dirty="0">
                <a:solidFill>
                  <a:srgbClr val="FF0000"/>
                </a:solidFill>
              </a:rPr>
              <a:t> </a:t>
            </a:r>
            <a:r>
              <a:rPr lang="en-US" sz="1400" b="1" dirty="0" err="1">
                <a:solidFill>
                  <a:srgbClr val="FF0000"/>
                </a:solidFill>
              </a:rPr>
              <a:t>Jelentkezz</a:t>
            </a:r>
            <a:r>
              <a:rPr lang="en-US" sz="1400" b="1" dirty="0">
                <a:solidFill>
                  <a:srgbClr val="FF0000"/>
                </a:solidFill>
              </a:rPr>
              <a:t> </a:t>
            </a:r>
            <a:r>
              <a:rPr lang="en-US" sz="1400" b="1" dirty="0" err="1">
                <a:solidFill>
                  <a:srgbClr val="FF0000"/>
                </a:solidFill>
              </a:rPr>
              <a:t>hozzánk</a:t>
            </a:r>
            <a:r>
              <a:rPr lang="en-US" sz="1400" b="1" dirty="0">
                <a:solidFill>
                  <a:srgbClr val="FF0000"/>
                </a:solidFill>
              </a:rPr>
              <a:t> </a:t>
            </a:r>
            <a:r>
              <a:rPr lang="en-US" sz="1400" b="1" dirty="0" err="1">
                <a:solidFill>
                  <a:srgbClr val="FF0000"/>
                </a:solidFill>
              </a:rPr>
              <a:t>és</a:t>
            </a:r>
            <a:r>
              <a:rPr lang="en-US" sz="1400" b="1" dirty="0">
                <a:solidFill>
                  <a:srgbClr val="FF0000"/>
                </a:solidFill>
              </a:rPr>
              <a:t> </a:t>
            </a:r>
            <a:r>
              <a:rPr lang="en-US" sz="1400" b="1" dirty="0" err="1">
                <a:solidFill>
                  <a:srgbClr val="FF0000"/>
                </a:solidFill>
              </a:rPr>
              <a:t>együtt</a:t>
            </a:r>
            <a:r>
              <a:rPr lang="en-US" sz="1400" b="1" dirty="0">
                <a:solidFill>
                  <a:srgbClr val="FF0000"/>
                </a:solidFill>
              </a:rPr>
              <a:t> </a:t>
            </a:r>
            <a:r>
              <a:rPr lang="en-US" sz="1400" b="1" dirty="0" err="1">
                <a:solidFill>
                  <a:srgbClr val="FF0000"/>
                </a:solidFill>
              </a:rPr>
              <a:t>megtaláljuk</a:t>
            </a:r>
            <a:r>
              <a:rPr lang="en-US" sz="1400" b="1" dirty="0">
                <a:solidFill>
                  <a:srgbClr val="FF0000"/>
                </a:solidFill>
              </a:rPr>
              <a:t> a </a:t>
            </a:r>
            <a:r>
              <a:rPr lang="en-US" sz="1400" b="1" dirty="0" err="1">
                <a:solidFill>
                  <a:srgbClr val="FF0000"/>
                </a:solidFill>
              </a:rPr>
              <a:t>Neked</a:t>
            </a:r>
            <a:r>
              <a:rPr lang="en-US" sz="1400" b="1" dirty="0">
                <a:solidFill>
                  <a:srgbClr val="FF0000"/>
                </a:solidFill>
              </a:rPr>
              <a:t> </a:t>
            </a:r>
            <a:r>
              <a:rPr lang="en-US" sz="1400" b="1" dirty="0" err="1">
                <a:solidFill>
                  <a:srgbClr val="FF0000"/>
                </a:solidFill>
              </a:rPr>
              <a:t>való</a:t>
            </a:r>
            <a:r>
              <a:rPr lang="en-US" sz="1400" b="1" dirty="0">
                <a:solidFill>
                  <a:srgbClr val="FF0000"/>
                </a:solidFill>
              </a:rPr>
              <a:t> </a:t>
            </a:r>
            <a:r>
              <a:rPr lang="en-US" sz="1400" b="1" dirty="0" err="1">
                <a:solidFill>
                  <a:srgbClr val="FF0000"/>
                </a:solidFill>
              </a:rPr>
              <a:t>lehetöséget</a:t>
            </a:r>
            <a:endParaRPr lang="en-US" sz="1400" dirty="0">
              <a:solidFill>
                <a:srgbClr val="FF0000"/>
              </a:solidFill>
            </a:endParaRPr>
          </a:p>
          <a:p>
            <a:endParaRPr lang="hu-HU" sz="1300" b="1" u="sng" dirty="0"/>
          </a:p>
          <a:p>
            <a:pPr marL="265112" lvl="1" algn="just"/>
            <a:endParaRPr lang="hu-HU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270</TotalTime>
  <Words>57</Words>
  <Application>Microsoft Office PowerPoint</Application>
  <PresentationFormat>Ledger (11x17 hüvelyk)</PresentationFormat>
  <Paragraphs>34</Paragraphs>
  <Slides>1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2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PowerPoint-bemutató</vt:lpstr>
    </vt:vector>
  </TitlesOfParts>
  <Company>Lear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csovel</dc:creator>
  <cp:lastModifiedBy>Kuron, Csilla</cp:lastModifiedBy>
  <cp:revision>76</cp:revision>
  <dcterms:created xsi:type="dcterms:W3CDTF">2012-03-02T13:38:49Z</dcterms:created>
  <dcterms:modified xsi:type="dcterms:W3CDTF">2017-04-05T12:36:41Z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126488</vt:lpwstr>
  </property>
  <property fmtid="{D5CDD505-2E9C-101B-9397-08002B2CF9AE}" pid="3" name="NXPowerLiteSettings">
    <vt:lpwstr>C74006B004C800</vt:lpwstr>
  </property>
  <property fmtid="{D5CDD505-2E9C-101B-9397-08002B2CF9AE}" pid="4" name="NXPowerLiteVersion">
    <vt:lpwstr>S4.2.3</vt:lpwstr>
  </property>
</Properties>
</file>